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6" r:id="rId5"/>
    <p:sldId id="267" r:id="rId6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3153" autoAdjust="0"/>
  </p:normalViewPr>
  <p:slideViewPr>
    <p:cSldViewPr snapToGrid="0">
      <p:cViewPr varScale="1">
        <p:scale>
          <a:sx n="78" d="100"/>
          <a:sy n="78" d="100"/>
        </p:scale>
        <p:origin x="4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AB11D46-A1EC-4D59-93EC-FE2FA35CA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E4303616-9F1D-4CC6-8AE2-658D758D5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AAAE7B65-1D6C-4876-8BEE-707055177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36434D07-739B-4C1B-B740-2096495FF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03B5993-76B0-4A02-8CFD-A99801DE8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76419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F6023A5-1314-48EF-B7F8-DEC3C3DE4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D9054CBA-FD30-40D3-8044-99749E240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B8A2ED5-27D3-40ED-BCA6-3257867EB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6430E818-C4C4-4518-AFFB-67C07A8E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0E4834FC-DAB7-40F2-B009-4B3A2CCC8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396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23184333-FA54-4EA1-8F59-046C976711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3D33836A-CCA1-426A-A0B6-35F573C5D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24E6BD65-54C0-4815-BB32-25B9ACAE7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3CBCFFC-C1C7-4672-90EA-3695B2803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0753B3DA-0C74-4749-B3EE-8280886FF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0484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2B5E6E5-FA93-4F7B-A086-21BC2F477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0D919F5-FC83-49D4-8A5D-1AF31206B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2100876B-0558-40CC-909F-0A7C56A03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95553DB8-E8D6-4B83-ABBE-853FFBD36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ACCE93FB-6B86-4823-A552-F3C9382C0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1597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D1246CD-101B-44A1-9080-892A07295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8D766D24-9F52-4442-A1A7-A9D99B2F4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6FA05855-45A0-46F0-A3CB-64E295224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2D3EF05-083F-41F3-9BA0-B687775F9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14569C37-DFC3-492A-96B5-92D707557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9092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AEB956B-0937-4240-82F6-25038A45B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A73F713-B6E2-454C-8355-1934FE0738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F069D7A6-CE36-4A58-B23D-7278C3D8E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CF4F0479-0044-4DC7-A328-2EE9945E3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D589F412-8F84-4B8A-83CF-2434BFDD6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6A67F852-1191-4B8D-8BEE-893F5AE99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93892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AE8EA71-E65B-446F-9598-B9151F5B4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7DEB5F3E-5095-4C05-9675-277639744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53AB4D98-8FAD-42E4-9EB6-D0BCAA16D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C1E2768F-239D-449A-BC69-19CFD6B47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FD5535A4-FFE1-434A-AF0E-AC265363C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EEFD11FD-C604-4518-A863-E03882F28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83B3563D-1D88-4377-8054-C92FBC7E2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0C43B559-5188-4185-9375-4D719966A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84560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4387BE8-F995-494B-BC53-233FAFD2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C878FBBD-D1CC-4165-9DA1-46245D39C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EE31918E-4C08-48E1-9E7F-8A15D6BF4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ABE864D3-11B3-453E-A459-1E3EEF7B5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99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0C8F38DC-4E2A-4C42-A970-F2E63DC49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61C9C0A0-CCE3-4E05-9216-A02EBC526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544E54D1-E345-4C75-B4B3-2328F1267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9311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FCDEE67-FD95-4082-8FC1-11A004B60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718CFED-2896-4A40-B64F-B3CC0D841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4041B123-2BB4-4908-9A66-32A8E22A40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2000CE45-469F-4209-B43F-029C243C4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ADDFA6A5-7A89-4FC5-9E15-48355BF3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E36E6D74-BF30-4909-9115-75BEFE4C5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6034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FBDF551-8721-47B8-BBB2-CDFCAD7BE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F6C6ABBB-3C4E-47BA-9B57-EFB100DA3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8C3396AA-71A1-4E9D-8D17-3EB4F30BB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4A426F8C-E4B3-4F68-BAC4-22D04D060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11EA3B11-1330-4F8F-BF63-7CEF5041F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49DC6C6D-FB66-4CC0-A64E-027375E41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06996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4554AE38-A9F7-4590-9A65-087396B22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4E3C432D-01A6-4C70-B00E-0BB6861CD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96F93C30-6737-4F51-B34D-767D642F0E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E7C37-6A2B-4D52-BA30-1D590684DE87}" type="datetimeFigureOut">
              <a:rPr lang="et-EE" smtClean="0"/>
              <a:t>24.05.2018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B62F5D39-FCEA-49CE-ADCC-2C28210D57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2831971B-9A71-4C18-B1D2-243F249668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F9851-C38C-4973-A480-81881B203E5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0197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0B233373-7A43-49F9-B5AF-2DFF3B8F47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269282"/>
            <a:ext cx="8991600" cy="1264762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/>
          </a:bodyPr>
          <a:lstStyle/>
          <a:p>
            <a:br>
              <a:rPr lang="et-EE" sz="1600" dirty="0">
                <a:solidFill>
                  <a:srgbClr val="404040"/>
                </a:solidFill>
              </a:rPr>
            </a:br>
            <a:br>
              <a:rPr lang="et-EE" sz="1600" dirty="0">
                <a:solidFill>
                  <a:srgbClr val="404040"/>
                </a:solidFill>
              </a:rPr>
            </a:br>
            <a:r>
              <a:rPr lang="et-EE" sz="2800" b="1" dirty="0">
                <a:solidFill>
                  <a:srgbClr val="404040"/>
                </a:solidFill>
              </a:rPr>
              <a:t>VALGAMAA OMAVALITSUSTE LIIT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1100C35B-59BF-407A-A96B-FD6B4185C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688535"/>
            <a:ext cx="6801612" cy="536125"/>
          </a:xfrm>
        </p:spPr>
        <p:txBody>
          <a:bodyPr>
            <a:normAutofit fontScale="25000" lnSpcReduction="20000"/>
          </a:bodyPr>
          <a:lstStyle/>
          <a:p>
            <a:endParaRPr lang="et-EE" sz="500">
              <a:solidFill>
                <a:srgbClr val="FFFFFF"/>
              </a:solidFill>
            </a:endParaRPr>
          </a:p>
          <a:p>
            <a:r>
              <a:rPr lang="et-EE" sz="500">
                <a:solidFill>
                  <a:srgbClr val="FFFFFF"/>
                </a:solidFill>
              </a:rPr>
              <a:t>24.05.2018</a:t>
            </a:r>
          </a:p>
          <a:p>
            <a:endParaRPr lang="et-EE" sz="500">
              <a:solidFill>
                <a:srgbClr val="FFFFFF"/>
              </a:solidFill>
            </a:endParaRPr>
          </a:p>
          <a:p>
            <a:r>
              <a:rPr lang="et-EE" sz="500">
                <a:solidFill>
                  <a:srgbClr val="FFFFFF"/>
                </a:solidFill>
              </a:rPr>
              <a:t>	</a:t>
            </a:r>
            <a:endParaRPr lang="et-EE" sz="500" i="1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B964DF-DA12-4389-82F7-937E8F127C86}"/>
              </a:ext>
            </a:extLst>
          </p:cNvPr>
          <p:cNvSpPr txBox="1"/>
          <p:nvPr/>
        </p:nvSpPr>
        <p:spPr>
          <a:xfrm>
            <a:off x="1600200" y="716692"/>
            <a:ext cx="87671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600" dirty="0"/>
              <a:t>VALGAMAA ARENGUSTRATEEGIA</a:t>
            </a:r>
          </a:p>
          <a:p>
            <a:r>
              <a:rPr lang="et-EE" sz="3600" dirty="0"/>
              <a:t>VISIOONISEMINAR</a:t>
            </a:r>
          </a:p>
          <a:p>
            <a:r>
              <a:rPr lang="et-EE" sz="3600" dirty="0"/>
              <a:t>24.05.2018</a:t>
            </a:r>
          </a:p>
        </p:txBody>
      </p:sp>
    </p:spTree>
    <p:extLst>
      <p:ext uri="{BB962C8B-B14F-4D97-AF65-F5344CB8AC3E}">
        <p14:creationId xmlns:p14="http://schemas.microsoft.com/office/powerpoint/2010/main" val="3914282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23BB526-40D4-476A-9D27-80BFD2132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1820" cy="2000885"/>
          </a:xfrm>
        </p:spPr>
        <p:txBody>
          <a:bodyPr>
            <a:normAutofit/>
          </a:bodyPr>
          <a:lstStyle/>
          <a:p>
            <a:r>
              <a:rPr lang="et-EE" sz="4000" dirty="0"/>
              <a:t>Maakonna arengustrateegia eesmärgiks on arengu strateegiline planeerimine ajahorisondini 2030+ (2040). </a:t>
            </a:r>
            <a:r>
              <a:rPr lang="et-EE" sz="4000" dirty="0">
                <a:solidFill>
                  <a:srgbClr val="FF0000"/>
                </a:solidFill>
              </a:rPr>
              <a:t>Ettevaatav ajatelg: 12-22 aastat!</a:t>
            </a:r>
          </a:p>
        </p:txBody>
      </p:sp>
      <p:sp>
        <p:nvSpPr>
          <p:cNvPr id="3" name="Ristkülik 2">
            <a:extLst>
              <a:ext uri="{FF2B5EF4-FFF2-40B4-BE49-F238E27FC236}">
                <a16:creationId xmlns:a16="http://schemas.microsoft.com/office/drawing/2014/main" id="{54E1B01F-70CA-4807-91C9-F7F0373A89D2}"/>
              </a:ext>
            </a:extLst>
          </p:cNvPr>
          <p:cNvSpPr/>
          <p:nvPr/>
        </p:nvSpPr>
        <p:spPr>
          <a:xfrm>
            <a:off x="838200" y="2274570"/>
            <a:ext cx="108661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u="sng" dirty="0"/>
              <a:t>Strateegiadokumendi idealistlik eesmärk:</a:t>
            </a:r>
          </a:p>
          <a:p>
            <a:pPr marL="457200" indent="-457200">
              <a:buAutoNum type="arabicParenR"/>
            </a:pPr>
            <a:r>
              <a:rPr lang="et-EE" sz="2400" dirty="0"/>
              <a:t>ühise soovitud tuleviku määratlemine maakonnas;</a:t>
            </a:r>
          </a:p>
          <a:p>
            <a:pPr marL="457200" indent="-457200">
              <a:buAutoNum type="arabicParenR"/>
            </a:pPr>
            <a:r>
              <a:rPr lang="et-EE" sz="2400" dirty="0"/>
              <a:t>erinevate arendushuvide tasakaalustatus;</a:t>
            </a:r>
          </a:p>
          <a:p>
            <a:pPr marL="457200" indent="-457200">
              <a:buAutoNum type="arabicParenR"/>
            </a:pPr>
            <a:r>
              <a:rPr lang="et-EE" sz="2400" dirty="0"/>
              <a:t>tegevuskokkulepete  seadmine maakonna arenguliste </a:t>
            </a:r>
            <a:r>
              <a:rPr lang="et-EE" sz="2400" dirty="0" err="1"/>
              <a:t>ühishuvide</a:t>
            </a:r>
            <a:r>
              <a:rPr lang="et-EE" sz="2400" dirty="0"/>
              <a:t>  defineerimise kaudu.</a:t>
            </a:r>
          </a:p>
          <a:p>
            <a:r>
              <a:rPr lang="et-EE" sz="2400" u="sng" dirty="0"/>
              <a:t>Strateegiadokumendi pragmaatiline eesmärk:</a:t>
            </a:r>
          </a:p>
          <a:p>
            <a:r>
              <a:rPr lang="et-EE" sz="2400" dirty="0"/>
              <a:t>1)   arenguprobleemide ja -vajaduste kaardistamine;</a:t>
            </a:r>
          </a:p>
          <a:p>
            <a:pPr marL="457200" indent="-457200">
              <a:buAutoNum type="arabicParenR" startAt="2"/>
            </a:pPr>
            <a:r>
              <a:rPr lang="et-EE" sz="2400" dirty="0"/>
              <a:t>rahastamismeetmete kavandamise alus;</a:t>
            </a:r>
          </a:p>
          <a:p>
            <a:pPr marL="457200" indent="-457200">
              <a:buAutoNum type="arabicParenR" startAt="2"/>
            </a:pPr>
            <a:r>
              <a:rPr lang="et-EE" sz="2400" dirty="0"/>
              <a:t>toetusvahendite delegeerimise alus.</a:t>
            </a:r>
          </a:p>
          <a:p>
            <a:r>
              <a:rPr lang="et-EE" sz="2400" i="1" dirty="0"/>
              <a:t>Koostatavad maakondade arengustrateegiad annavad „pildi“ Eesti ruumilisest arengust ja on sisenditeks üleriigiliste arengudokumentide koostamisel ja riigi tasandi poliitikate kujundamisel.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170726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45CFA15-6E77-419D-B57F-E3EC58FBC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8589"/>
            <a:ext cx="10896600" cy="708661"/>
          </a:xfrm>
        </p:spPr>
        <p:txBody>
          <a:bodyPr>
            <a:normAutofit/>
          </a:bodyPr>
          <a:lstStyle/>
          <a:p>
            <a:r>
              <a:rPr lang="et-EE" sz="4000" dirty="0"/>
              <a:t>AJAKAVA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F467E71-BCF2-47B0-9561-2A7C08B10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176128"/>
              </p:ext>
            </p:extLst>
          </p:nvPr>
        </p:nvGraphicFramePr>
        <p:xfrm>
          <a:off x="457200" y="754380"/>
          <a:ext cx="10896600" cy="5880980"/>
        </p:xfrm>
        <a:graphic>
          <a:graphicData uri="http://schemas.openxmlformats.org/drawingml/2006/table">
            <a:tbl>
              <a:tblPr firstRow="1" firstCol="1" bandRow="1"/>
              <a:tblGrid>
                <a:gridCol w="2274570">
                  <a:extLst>
                    <a:ext uri="{9D8B030D-6E8A-4147-A177-3AD203B41FA5}">
                      <a16:colId xmlns:a16="http://schemas.microsoft.com/office/drawing/2014/main" val="3654594990"/>
                    </a:ext>
                  </a:extLst>
                </a:gridCol>
                <a:gridCol w="8622030">
                  <a:extLst>
                    <a:ext uri="{9D8B030D-6E8A-4147-A177-3AD203B41FA5}">
                      <a16:colId xmlns:a16="http://schemas.microsoft.com/office/drawing/2014/main" val="3370346741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Jaanuar - veebruar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Rahandusministeeriumi (RM) juhendi koostamine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8572027"/>
                  </a:ext>
                </a:extLst>
              </a:tr>
              <a:tr h="7484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Veebruar - märts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Töökorralduse ja tööplaani kokkuleppimine, lähtematerjalide ülevaatamine (olemasolevad arengustrateegiad, planeeringud), lähteanalüüside koostamine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1067"/>
                  </a:ext>
                </a:extLst>
              </a:tr>
              <a:tr h="39495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Märts - aprill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Arendusorganisatsioonide (</a:t>
                      </a:r>
                      <a:r>
                        <a:rPr lang="et-EE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MAROde</a:t>
                      </a: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arendusspetsialistide koolitus (2x2 päeva)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4007019"/>
                  </a:ext>
                </a:extLst>
              </a:tr>
              <a:tr h="7717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Aprill - juuni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Töörühmade töö (arutelud partneritega, intervjuud, seminarid – visioon, eesmärgid, strateegilised valikud, tegevussuunad, projektiideede korje jms)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707928"/>
                  </a:ext>
                </a:extLst>
              </a:tr>
              <a:tr h="38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Juuni - august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Arengustrateegia tööversiooni kokku kirjutamine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038325"/>
                  </a:ext>
                </a:extLst>
              </a:tr>
              <a:tr h="7717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September - oktoober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Töörühmade töö (arutelud partneritega – tegevuskava koostamine, seosed riigi arengukavade ja </a:t>
                      </a:r>
                      <a:r>
                        <a:rPr lang="et-EE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KOVde</a:t>
                      </a: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arengukavadega). </a:t>
                      </a:r>
                      <a:r>
                        <a:rPr lang="et-EE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15.10.-KOV arengukava!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5028039"/>
                  </a:ext>
                </a:extLst>
              </a:tr>
              <a:tr h="7717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Oktoober - november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Arengustrateegia lõppversiooni kokku kirjutamine, tutvustamine ja avalikud arutelud, tagasiside partneritelt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9700287"/>
                  </a:ext>
                </a:extLst>
              </a:tr>
              <a:tr h="4913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November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Heakskiit MARO juhtorganilt (MAK nõukogu või OVL üldkoosolek/volikogu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4524011"/>
                  </a:ext>
                </a:extLst>
              </a:tr>
              <a:tr h="3732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Detsember-jaanuar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Arengustrateegia arutelud </a:t>
                      </a:r>
                      <a:r>
                        <a:rPr lang="et-EE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KOVde</a:t>
                      </a: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volikogudes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836118"/>
                  </a:ext>
                </a:extLst>
              </a:tr>
              <a:tr h="38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 jaanuar 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Arengustrateegia </a:t>
                      </a:r>
                      <a:r>
                        <a:rPr lang="et-EE" sz="2000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KOVide</a:t>
                      </a:r>
                      <a:r>
                        <a:rPr lang="et-EE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poolt vastu võtmise lõpptähtaeg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0563485"/>
                  </a:ext>
                </a:extLst>
              </a:tr>
              <a:tr h="3858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Jaanuar-veebruar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Arengustrateegia tegevuskava kinnitamine MARO juhtorgani poolt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313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955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5F58534-2EE3-4286-A1A3-068F410DC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/>
              <a:t>Strateegia teemablokid (soovituslikud)</a:t>
            </a:r>
            <a:br>
              <a:rPr lang="et-EE" dirty="0"/>
            </a:br>
            <a:endParaRPr lang="et-EE" dirty="0"/>
          </a:p>
        </p:txBody>
      </p:sp>
      <p:sp>
        <p:nvSpPr>
          <p:cNvPr id="3" name="Ristkülik 2">
            <a:extLst>
              <a:ext uri="{FF2B5EF4-FFF2-40B4-BE49-F238E27FC236}">
                <a16:creationId xmlns:a16="http://schemas.microsoft.com/office/drawing/2014/main" id="{30B8E534-A15B-4BDD-8FA0-E8E0F403CBED}"/>
              </a:ext>
            </a:extLst>
          </p:cNvPr>
          <p:cNvSpPr/>
          <p:nvPr/>
        </p:nvSpPr>
        <p:spPr>
          <a:xfrm>
            <a:off x="566351" y="1027906"/>
            <a:ext cx="1105929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dirty="0"/>
              <a:t>• </a:t>
            </a:r>
            <a:r>
              <a:rPr lang="et-EE" sz="2000" b="1" dirty="0"/>
              <a:t>rahvastik ja sotsiaalprobleemid </a:t>
            </a:r>
            <a:r>
              <a:rPr lang="et-EE" sz="2000" dirty="0"/>
              <a:t>(ka inimkapitali arendamine), tegus rahvas, kohalike inimeste kompetentsi kasvatamine, sotsiaalne kaitse ja tervishoid, rahvatervis, elukeskkond, sotsiaalne keskkond; eneseteostus; heaolu tõstvad teenused; sotsiaalhoolekanne, tervishoid ja turvalisus ning noorsootöö);</a:t>
            </a:r>
          </a:p>
          <a:p>
            <a:r>
              <a:rPr lang="et-EE" sz="2000" dirty="0"/>
              <a:t>• </a:t>
            </a:r>
            <a:r>
              <a:rPr lang="et-EE" sz="2000" b="1" dirty="0"/>
              <a:t>majandus ja tööhõive</a:t>
            </a:r>
            <a:r>
              <a:rPr lang="et-EE" sz="2000" dirty="0"/>
              <a:t> (ka ettevõtlus, majanduskeskkond; nutikas majanduskasv ja kandvate (sh piirkonna konkurentsieelistele toetuvate) majandusharude konkurentsivõime ning majandusarengut toetav ettevõtlus- ja elukeskkond; </a:t>
            </a:r>
            <a:r>
              <a:rPr lang="et-EE" sz="2000" dirty="0" err="1"/>
              <a:t>teadmistepõhine</a:t>
            </a:r>
            <a:r>
              <a:rPr lang="et-EE" sz="2000" dirty="0"/>
              <a:t> majandus (sh kohalikul loodusressursil tuginev) - targad töökohad; teenuste eksport ja tootmine; majandusareng; ettevõtluskeskkonna ja majanduse edendamine; majandusvaldkond);</a:t>
            </a:r>
          </a:p>
          <a:p>
            <a:r>
              <a:rPr lang="et-EE" sz="2000" dirty="0"/>
              <a:t>• </a:t>
            </a:r>
            <a:r>
              <a:rPr lang="et-EE" sz="2000" b="1" dirty="0"/>
              <a:t>avalikud teenused ja kodanikuühiskond </a:t>
            </a:r>
            <a:r>
              <a:rPr lang="et-EE" sz="2000" dirty="0"/>
              <a:t>(ka kvaliteetne elukeskkond, sotsiaalne taristu, haridus-valdkond, valitsemine ja kodanikuühiskond, kogukondade sidusus ning kohaliku identiteedi arendamine, institutsionaalne suutlikkus; halduskorraldus ja toimepiirkonna keskused; tõhus haldus; (sotsiaalne) turvalisus; sidus maakond; sotsiaalsed struktuurid; juhtimine ja regionaalhaldus ja kodanikualgatus; sotsiaalvaldkond ja kogukonna valdkond);</a:t>
            </a:r>
          </a:p>
          <a:p>
            <a:r>
              <a:rPr lang="et-EE" sz="2000" dirty="0"/>
              <a:t>• </a:t>
            </a:r>
            <a:r>
              <a:rPr lang="et-EE" sz="2000" b="1" dirty="0"/>
              <a:t>taristu (infrastruktuur) ja ühistransport </a:t>
            </a:r>
            <a:r>
              <a:rPr lang="et-EE" sz="2000" dirty="0"/>
              <a:t>(ka tasakaalustatud ruumimuster; taristu ja ühendused; elukeskkonna parendamine (elukeskkonna ning tehnilise- ja sotsiaalse taristu arendamine); tehniline taristu, liikuvus ja ühistransport; ühendused; füüsiline keskkond)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2000" b="1" dirty="0"/>
              <a:t>Muud valdkonnad </a:t>
            </a:r>
            <a:r>
              <a:rPr lang="et-EE" sz="2000" dirty="0"/>
              <a:t>– nt keskkond (ka keskkonnahoid ja keskkonnateadlikkus), loodus, looduskeskkond,</a:t>
            </a:r>
          </a:p>
          <a:p>
            <a:r>
              <a:rPr lang="et-EE" sz="2000" dirty="0"/>
              <a:t>kultuur, sport (ja vaba aeg), turismi- ja puhkemajandus (ka külastuskeskkond), innovaatika, energeetika, energiatõhusus; piirkondlik eripära ja maine (tõstmine) jne.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828157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stkülik 2">
            <a:extLst>
              <a:ext uri="{FF2B5EF4-FFF2-40B4-BE49-F238E27FC236}">
                <a16:creationId xmlns:a16="http://schemas.microsoft.com/office/drawing/2014/main" id="{617A3B1A-D939-4426-9B4F-8EE89A92C354}"/>
              </a:ext>
            </a:extLst>
          </p:cNvPr>
          <p:cNvSpPr/>
          <p:nvPr/>
        </p:nvSpPr>
        <p:spPr>
          <a:xfrm>
            <a:off x="902043" y="271849"/>
            <a:ext cx="991011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2400" b="1" dirty="0"/>
              <a:t>Juhtrühma laiendatud koosolek koos teemarühmadega (nö „kõva“, „pehme“ valdkonna) arutelu (+ maakonna arengustrateegia töörühma liikmed):</a:t>
            </a:r>
          </a:p>
          <a:p>
            <a:r>
              <a:rPr lang="et-EE" sz="2400" dirty="0"/>
              <a:t>29.05.2018 Tõrvas: 10.00 „pehme pool“; 14.00 „kõva pool“</a:t>
            </a:r>
          </a:p>
          <a:p>
            <a:r>
              <a:rPr lang="et-EE" sz="2400" dirty="0"/>
              <a:t>30.05. 2018 Otepääl: 10.00 „pehme pool“; 14.00 „kõva pool“</a:t>
            </a:r>
          </a:p>
          <a:p>
            <a:r>
              <a:rPr lang="et-EE" sz="2400" dirty="0"/>
              <a:t>31.05.2018 Valgas: 10.00 „pehme pool“; 14.00 „kõva pool“</a:t>
            </a:r>
          </a:p>
          <a:p>
            <a:endParaRPr lang="et-EE" sz="2400" dirty="0"/>
          </a:p>
          <a:p>
            <a:r>
              <a:rPr lang="et-EE" sz="2400" b="1" dirty="0"/>
              <a:t>Juhtrühma koosolek </a:t>
            </a:r>
          </a:p>
          <a:p>
            <a:r>
              <a:rPr lang="et-EE" sz="2400" dirty="0"/>
              <a:t>05.06.2018 Tõrvas kell 10.00;</a:t>
            </a:r>
          </a:p>
          <a:p>
            <a:r>
              <a:rPr lang="et-EE" sz="2400" dirty="0"/>
              <a:t>05.06.2018 Valgas kell 14.00; </a:t>
            </a:r>
          </a:p>
          <a:p>
            <a:r>
              <a:rPr lang="et-EE" sz="2400" dirty="0"/>
              <a:t>06.06.2018 Otepääl kell 10.00.</a:t>
            </a:r>
          </a:p>
          <a:p>
            <a:endParaRPr lang="et-EE" sz="2400" dirty="0"/>
          </a:p>
          <a:p>
            <a:r>
              <a:rPr lang="et-EE" sz="2400" b="1" dirty="0"/>
              <a:t>Arenguseminar </a:t>
            </a:r>
          </a:p>
          <a:p>
            <a:r>
              <a:rPr lang="et-EE" sz="2400" dirty="0"/>
              <a:t>11.06.2018 Valgas kell 15.00;</a:t>
            </a:r>
          </a:p>
          <a:p>
            <a:r>
              <a:rPr lang="et-EE" sz="2400" dirty="0"/>
              <a:t>12.06.2018 Tõrvas kell 15.00;</a:t>
            </a:r>
          </a:p>
          <a:p>
            <a:r>
              <a:rPr lang="et-EE" sz="2400" dirty="0"/>
              <a:t>18.06.2018 Otepääl kell 15.00.</a:t>
            </a:r>
          </a:p>
        </p:txBody>
      </p:sp>
    </p:spTree>
    <p:extLst>
      <p:ext uri="{BB962C8B-B14F-4D97-AF65-F5344CB8AC3E}">
        <p14:creationId xmlns:p14="http://schemas.microsoft.com/office/powerpoint/2010/main" val="3471484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577</Words>
  <Application>Microsoft Office PowerPoint</Application>
  <PresentationFormat>Laiekraan</PresentationFormat>
  <Paragraphs>62</Paragraphs>
  <Slides>5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Office'i kujundus</vt:lpstr>
      <vt:lpstr>  VALGAMAA OMAVALITSUSTE LIIT</vt:lpstr>
      <vt:lpstr>Maakonna arengustrateegia eesmärgiks on arengu strateegiline planeerimine ajahorisondini 2030+ (2040). Ettevaatav ajatelg: 12-22 aastat!</vt:lpstr>
      <vt:lpstr>AJAKAVA</vt:lpstr>
      <vt:lpstr>Strateegia teemablokid (soovituslikud) 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Maakonna arengustrateegia koostamise algatamine. Protsess ja tegevuskava. </dc:title>
  <dc:creator>Mare Raid</dc:creator>
  <cp:lastModifiedBy>Mare Raid</cp:lastModifiedBy>
  <cp:revision>54</cp:revision>
  <dcterms:created xsi:type="dcterms:W3CDTF">2018-03-02T09:18:08Z</dcterms:created>
  <dcterms:modified xsi:type="dcterms:W3CDTF">2018-05-24T05:47:40Z</dcterms:modified>
</cp:coreProperties>
</file>